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7" r:id="rId3"/>
    <p:sldId id="279" r:id="rId4"/>
    <p:sldId id="276" r:id="rId5"/>
    <p:sldId id="278" r:id="rId6"/>
    <p:sldId id="265" r:id="rId7"/>
    <p:sldId id="261" r:id="rId8"/>
    <p:sldId id="272" r:id="rId9"/>
    <p:sldId id="273" r:id="rId10"/>
    <p:sldId id="280" r:id="rId11"/>
    <p:sldId id="259" r:id="rId12"/>
    <p:sldId id="281" r:id="rId13"/>
    <p:sldId id="262" r:id="rId14"/>
    <p:sldId id="26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6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436"/>
  </p:normalViewPr>
  <p:slideViewPr>
    <p:cSldViewPr snapToGrid="0" snapToObjects="1">
      <p:cViewPr varScale="1">
        <p:scale>
          <a:sx n="107" d="100"/>
          <a:sy n="107" d="100"/>
        </p:scale>
        <p:origin x="5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F1586-80E2-9C4E-BB57-B13B45A031DA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CC31-0486-7A4E-80FF-0C524C929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6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9DA09-69F2-8F49-B269-16CC89DE2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A0EC47-4E18-C74A-BC8A-6EAF5ECA7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51DAB4-AEB3-3642-85EF-8A7B9968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0E9125-0FDA-574A-9EA3-4F83A626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F4C273-D8D2-274E-9CD8-D58EA57C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92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A1827-2E34-1F4D-9E3E-87B7EDE2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24A9CA-8256-944A-9DB5-67742E1DB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470956-CECA-2C4B-AE8A-6EBE8541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E75C99-23D1-ED4E-9EE3-094CD1FA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ECF909-C3A5-454F-9CC1-C7BA9547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60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EBB9D4A-E811-6449-83A2-6195CB847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C28C03-2337-2B48-8AED-74314173E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035D8-C0DC-8143-95B2-375BFAD2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6BAADA-99C9-F24A-BF89-C1A867A8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40BE13-F5BE-3448-9440-C8A6FC65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72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7863B-62E5-F64C-98DB-58C50487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FE3D93-B23B-B942-983E-C56EF0165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B31548-12BA-1E46-8815-B6B2D0781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AE5511-CB7A-3E46-BB54-966205E8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41EF-F2A9-1E46-A6F7-2AF73766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08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C87A2-66AD-6141-8286-EE556445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51869F-9E2E-B74B-8E01-2012E8402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227E17-B1E3-DF46-B364-EF9E70C6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9FA3EB-F7A0-E345-B9FC-3E0B7C9E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D60F28-8BCA-6748-83DB-B89EA5EC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8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7B4D1-083B-F94E-B9BF-1C7542C1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BF7B81-0FFF-3B47-95DE-96EF7E482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17DCE5-1DDB-9D43-8322-7C9AF6729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C314FA-0409-6846-8280-5225E879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48B53D-4F23-6944-9801-75434CB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DB4409-1789-6345-AB11-83E232BD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78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C847F-66EA-3D47-988C-19BFE1C1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CF3195-D912-114C-AA30-493895D48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4FCAB7-C0C9-344B-A73D-5823238F1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ECCEA7-6557-1D45-8510-30816F49D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E8FE2D-7752-CA43-878C-CCE0E786D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F70240-E9A0-0F49-A35D-838A8745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7A9ED7-86D9-BF45-A2F1-BF59AC98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E08EAC-A734-5F40-9357-66188B32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30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E37BB-574A-BC49-97B3-A1735BEE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1C1299-F7F3-4F47-BB7F-B7B05BA6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87462F-75BD-584B-B6F3-CB9A0DAE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96FD3F-B1A2-8E48-B734-B508E33E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04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336D0E-4F21-C445-A149-9D2A0F34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5AC452-A409-4D4A-BEE4-74BDAB4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9BB137-F5CB-B448-AA1E-711ED3CD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901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B7671-29C9-F348-9C85-8164B3F5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CCB7A6-5CFF-DE44-BD1B-D57B9C527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FC7A648-7149-EA48-9637-235306334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2E730-4346-2B42-A3F5-0684A779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761704-292A-3845-9133-038EE9C3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D5B272-34AA-FF40-B059-E14EEB20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1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32CADA-61DB-0043-A9E8-598F3725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E3BF28F-21E2-5341-9DBD-CCF59B920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DB6289-0B63-AE44-B6BA-62CF5937F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D2D3FC-2521-A943-8476-2B64AD86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187A56-D50E-064D-A002-C6F0C47E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24CA6D-04D2-F648-B40D-A90A3989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26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0F283-A34D-C74E-982A-D7BE4648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DBEEDB-C1A2-AD4A-BF14-05A82940C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94EDD2-4BDB-F346-BBE0-1996EAF72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00DCC-387D-7D48-B040-2EC502328654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EF05A8-820D-4148-91ED-5907C5E47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340B74-BB27-BA46-86F9-DC48758EB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09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Наташа\корел\сувалкина\фото подборка\rpa-banner-carri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Наташа\корел\сувалкина\презентация НЕЙРОНКИ\ДОД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"/>
            <a:ext cx="12220143" cy="685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1018026" y="235304"/>
            <a:ext cx="10737837" cy="3336264"/>
            <a:chOff x="1693718" y="459881"/>
            <a:chExt cx="9556173" cy="2969119"/>
          </a:xfrm>
        </p:grpSpPr>
        <p:pic>
          <p:nvPicPr>
            <p:cNvPr id="9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1693718" y="459881"/>
              <a:ext cx="2601191" cy="2969119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8974"/>
            <a:stretch/>
          </p:blipFill>
          <p:spPr bwMode="auto">
            <a:xfrm>
              <a:off x="4294909" y="459881"/>
              <a:ext cx="6954982" cy="2969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Прямоугольник 10"/>
          <p:cNvSpPr/>
          <p:nvPr/>
        </p:nvSpPr>
        <p:spPr>
          <a:xfrm>
            <a:off x="5724337" y="2605105"/>
            <a:ext cx="4791265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ru-RU" sz="3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59410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21" y="0"/>
            <a:ext cx="50141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52;p33"/>
          <p:cNvSpPr txBox="1"/>
          <p:nvPr/>
        </p:nvSpPr>
        <p:spPr>
          <a:xfrm>
            <a:off x="725552" y="716280"/>
            <a:ext cx="5568568" cy="137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32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Полуавтоматические </a:t>
            </a:r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методы</a:t>
            </a:r>
            <a:b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</a:br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тестирования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53680" y="2362628"/>
            <a:ext cx="1340089" cy="36000"/>
          </a:xfrm>
          <a:prstGeom prst="rect">
            <a:avLst/>
          </a:prstGeom>
          <a:solidFill>
            <a:srgbClr val="A0A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81431D-8655-EA4B-B4B8-19CFFA8377F1}"/>
              </a:ext>
            </a:extLst>
          </p:cNvPr>
          <p:cNvSpPr/>
          <p:nvPr/>
        </p:nvSpPr>
        <p:spPr>
          <a:xfrm>
            <a:off x="725552" y="2646935"/>
            <a:ext cx="5141848" cy="3669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i="1" dirty="0">
                <a:solidFill>
                  <a:srgbClr val="A71D5D"/>
                </a:solidFill>
                <a:latin typeface="Century Gothic" panose="020B0502020202020204" pitchFamily="34" charset="0"/>
              </a:rPr>
              <a:t>def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rgbClr val="BF4F24"/>
                </a:solidFill>
                <a:latin typeface="Century Gothic" panose="020B0502020202020204" pitchFamily="34" charset="0"/>
              </a:rPr>
              <a:t>test_function</a:t>
            </a:r>
            <a:r>
              <a:rPr lang="en-US" sz="2400" dirty="0">
                <a:latin typeface="Century Gothic" panose="020B0502020202020204" pitchFamily="34" charset="0"/>
              </a:rPr>
              <a:t>(): </a:t>
            </a:r>
            <a:endParaRPr lang="ru-RU" sz="2400" dirty="0">
              <a:latin typeface="Century Gothic" panose="020B0502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ru-RU" sz="2400" dirty="0">
                <a:solidFill>
                  <a:srgbClr val="794938"/>
                </a:solidFill>
                <a:latin typeface="Century Gothic" panose="020B0502020202020204" pitchFamily="34" charset="0"/>
              </a:rPr>
              <a:t>    </a:t>
            </a:r>
            <a:r>
              <a:rPr lang="en-US" sz="2400" dirty="0">
                <a:solidFill>
                  <a:srgbClr val="794938"/>
                </a:solidFill>
                <a:latin typeface="Century Gothic" panose="020B0502020202020204" pitchFamily="34" charset="0"/>
              </a:rPr>
              <a:t>if</a:t>
            </a:r>
            <a:r>
              <a:rPr lang="en-US" sz="2400" dirty="0">
                <a:latin typeface="Century Gothic" panose="020B0502020202020204" pitchFamily="34" charset="0"/>
              </a:rPr>
              <a:t> something: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794938"/>
                </a:solidFill>
                <a:latin typeface="Century Gothic" panose="020B0502020202020204" pitchFamily="34" charset="0"/>
              </a:rPr>
              <a:t>        print</a:t>
            </a:r>
            <a:r>
              <a:rPr lang="en-US" sz="2400" dirty="0">
                <a:latin typeface="Century Gothic" panose="020B0502020202020204" pitchFamily="34" charset="0"/>
              </a:rPr>
              <a:t>(</a:t>
            </a:r>
            <a:r>
              <a:rPr lang="en-US" sz="2400" dirty="0">
                <a:solidFill>
                  <a:srgbClr val="0B6125"/>
                </a:solidFill>
                <a:latin typeface="Century Gothic" panose="020B0502020202020204" pitchFamily="34" charset="0"/>
              </a:rPr>
              <a:t>"Test function </a:t>
            </a:r>
            <a:r>
              <a:rPr lang="en-US" sz="2400" dirty="0">
                <a:solidFill>
                  <a:srgbClr val="BF4F24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>
                <a:solidFill>
                  <a:srgbClr val="0B6125"/>
                </a:solidFill>
                <a:latin typeface="Century Gothic" panose="020B0502020202020204" pitchFamily="34" charset="0"/>
              </a:rPr>
              <a:t>is OK"</a:t>
            </a:r>
            <a:r>
              <a:rPr lang="en-US" sz="2400" dirty="0">
                <a:latin typeface="Century Gothic" panose="020B0502020202020204" pitchFamily="34" charset="0"/>
              </a:rPr>
              <a:t>)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794938"/>
                </a:solidFill>
                <a:latin typeface="Century Gothic" panose="020B0502020202020204" pitchFamily="34" charset="0"/>
              </a:rPr>
              <a:t>    else</a:t>
            </a:r>
            <a:r>
              <a:rPr lang="en-US" sz="2400" dirty="0">
                <a:latin typeface="Century Gothic" panose="020B0502020202020204" pitchFamily="34" charset="0"/>
              </a:rPr>
              <a:t>: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794938"/>
                </a:solidFill>
                <a:latin typeface="Century Gothic" panose="020B0502020202020204" pitchFamily="34" charset="0"/>
              </a:rPr>
              <a:t>        print</a:t>
            </a:r>
            <a:r>
              <a:rPr lang="en-US" sz="2400" dirty="0">
                <a:latin typeface="Century Gothic" panose="020B0502020202020204" pitchFamily="34" charset="0"/>
              </a:rPr>
              <a:t>(</a:t>
            </a:r>
            <a:r>
              <a:rPr lang="en-US" sz="2400" dirty="0">
                <a:solidFill>
                  <a:srgbClr val="0B6125"/>
                </a:solidFill>
                <a:latin typeface="Century Gothic" panose="020B0502020202020204" pitchFamily="34" charset="0"/>
              </a:rPr>
              <a:t>"Test function is Fail"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13" name="Picture 2" descr="D:\Наташа\корел\сувалкина\фото подборка\shutterstock_463719782-1500x10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27" r="10775"/>
          <a:stretch/>
        </p:blipFill>
        <p:spPr bwMode="auto">
          <a:xfrm>
            <a:off x="6495394" y="0"/>
            <a:ext cx="5437526" cy="629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94" y="5312979"/>
            <a:ext cx="5696606" cy="9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75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47;p18"/>
          <p:cNvGrpSpPr/>
          <p:nvPr/>
        </p:nvGrpSpPr>
        <p:grpSpPr>
          <a:xfrm>
            <a:off x="0" y="4523232"/>
            <a:ext cx="12192000" cy="710239"/>
            <a:chOff x="0" y="0"/>
            <a:chExt cx="12192000" cy="710239"/>
          </a:xfrm>
        </p:grpSpPr>
        <p:pic>
          <p:nvPicPr>
            <p:cNvPr id="7" name="Google Shape;148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0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49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3268336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50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6536672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51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4" t="56963" r="26830" b="21412"/>
            <a:stretch/>
          </p:blipFill>
          <p:spPr>
            <a:xfrm>
              <a:off x="9805008" y="0"/>
              <a:ext cx="2386992" cy="7102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52;p18"/>
          <p:cNvSpPr/>
          <p:nvPr/>
        </p:nvSpPr>
        <p:spPr>
          <a:xfrm>
            <a:off x="0" y="0"/>
            <a:ext cx="12191999" cy="4693920"/>
          </a:xfrm>
          <a:prstGeom prst="rect">
            <a:avLst/>
          </a:prstGeom>
          <a:solidFill>
            <a:srgbClr val="203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;p18"/>
          <p:cNvSpPr txBox="1"/>
          <p:nvPr/>
        </p:nvSpPr>
        <p:spPr>
          <a:xfrm>
            <a:off x="-1" y="4314844"/>
            <a:ext cx="12191999" cy="219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Unittest</a:t>
            </a:r>
            <a:endParaRPr lang="en-US" sz="5200" b="1" dirty="0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" name="Picture 2" descr="Картинки по запросу pyth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3" t="4477" r="1594" b="11848"/>
          <a:stretch/>
        </p:blipFill>
        <p:spPr bwMode="auto">
          <a:xfrm>
            <a:off x="530989" y="451104"/>
            <a:ext cx="11153643" cy="50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43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6629400" y="4642677"/>
            <a:ext cx="5253682" cy="2215323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968315" y="348565"/>
            <a:ext cx="5624459" cy="610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-1"/>
            <a:ext cx="390719" cy="1417321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Google Shape;252;p33"/>
          <p:cNvSpPr txBox="1"/>
          <p:nvPr/>
        </p:nvSpPr>
        <p:spPr>
          <a:xfrm>
            <a:off x="612056" y="1738189"/>
            <a:ext cx="5605864" cy="383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rgbClr val="0C60C6"/>
              </a:buClr>
              <a:buSzPct val="100000"/>
            </a:pPr>
            <a:r>
              <a:rPr lang="ru-RU" sz="24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Модуль </a:t>
            </a:r>
            <a:r>
              <a:rPr lang="ru-RU" sz="2400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unittest</a:t>
            </a:r>
            <a:r>
              <a:rPr lang="ru-RU" sz="24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поддерживает автоматизацию тестов, использование общего кода для настройки и завершения тестов, объединение тестов в группы, а также позволяет отделять тесты от </a:t>
            </a:r>
            <a:r>
              <a:rPr lang="ru-RU" sz="2400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фреймворка</a:t>
            </a:r>
            <a:r>
              <a:rPr lang="ru-RU" sz="24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для вывода информации</a:t>
            </a:r>
          </a:p>
        </p:txBody>
      </p:sp>
      <p:sp>
        <p:nvSpPr>
          <p:cNvPr id="23" name="Google Shape;252;p33"/>
          <p:cNvSpPr txBox="1"/>
          <p:nvPr/>
        </p:nvSpPr>
        <p:spPr>
          <a:xfrm>
            <a:off x="612057" y="687051"/>
            <a:ext cx="4952093" cy="87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10000"/>
              </a:lnSpc>
              <a:buClr>
                <a:schemeClr val="lt1"/>
              </a:buClr>
              <a:buSzPts val="5000"/>
            </a:pPr>
            <a:r>
              <a:rPr lang="en-US" sz="4800" b="1" dirty="0" err="1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Unittest</a:t>
            </a:r>
            <a:endParaRPr lang="en-US" sz="48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1877EF-C17C-1940-BE6B-17A12BED4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7" r="31157"/>
          <a:stretch/>
        </p:blipFill>
        <p:spPr>
          <a:xfrm>
            <a:off x="6924372" y="1609141"/>
            <a:ext cx="4014641" cy="4190737"/>
          </a:xfrm>
          <a:prstGeom prst="rect">
            <a:avLst/>
          </a:prstGeom>
        </p:spPr>
      </p:pic>
      <p:pic>
        <p:nvPicPr>
          <p:cNvPr id="1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1077911"/>
            <a:ext cx="5374854" cy="53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/>
          <p:cNvSpPr/>
          <p:nvPr/>
        </p:nvSpPr>
        <p:spPr>
          <a:xfrm>
            <a:off x="10750380" y="0"/>
            <a:ext cx="1132703" cy="1559601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2" descr="D:\Наташа\корел\сувалкина\презентация НЕЙРОНКИ\ДОД\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013" y="551764"/>
            <a:ext cx="804863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18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773360" y="5768250"/>
            <a:ext cx="2645275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400" b="1" dirty="0" err="1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Pytest</a:t>
            </a:r>
            <a:endParaRPr lang="en-US" sz="5400" b="1" dirty="0">
              <a:solidFill>
                <a:srgbClr val="1F57B3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56964" r="11828" b="2263"/>
          <a:stretch/>
        </p:blipFill>
        <p:spPr bwMode="auto">
          <a:xfrm>
            <a:off x="10124003" y="5518730"/>
            <a:ext cx="2067998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t="56964" r="-1" b="2263"/>
          <a:stretch/>
        </p:blipFill>
        <p:spPr bwMode="auto">
          <a:xfrm flipH="1">
            <a:off x="0" y="4849095"/>
            <a:ext cx="3281234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0" y="487679"/>
            <a:ext cx="12192000" cy="50310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 descr="D:\Наташа\корел\сувалкина\фото подборка\134284-abstract-748x42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5"/>
          <a:stretch/>
        </p:blipFill>
        <p:spPr bwMode="auto">
          <a:xfrm>
            <a:off x="1263632" y="487678"/>
            <a:ext cx="9664731" cy="5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>
            <a:off x="2163862" y="1715381"/>
            <a:ext cx="7864268" cy="2751736"/>
            <a:chOff x="2087453" y="1458770"/>
            <a:chExt cx="7864268" cy="2751736"/>
          </a:xfrm>
        </p:grpSpPr>
        <p:pic>
          <p:nvPicPr>
            <p:cNvPr id="18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2087453" y="1458770"/>
              <a:ext cx="2422155" cy="2751736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19553"/>
            <a:stretch/>
          </p:blipFill>
          <p:spPr bwMode="auto">
            <a:xfrm>
              <a:off x="4509609" y="1458770"/>
              <a:ext cx="5442112" cy="275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6189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4" b="48081"/>
          <a:stretch/>
        </p:blipFill>
        <p:spPr bwMode="auto">
          <a:xfrm flipV="1">
            <a:off x="8907141" y="-2"/>
            <a:ext cx="3284859" cy="6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" y="670562"/>
            <a:ext cx="749244" cy="5760384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pic>
        <p:nvPicPr>
          <p:cNvPr id="8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670561"/>
            <a:ext cx="11442755" cy="576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Наташа\корел\сувалкина\фото подборка\от дмитрия\SiEozT7zBk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38"/>
          <a:stretch/>
        </p:blipFill>
        <p:spPr bwMode="auto">
          <a:xfrm rot="16200000">
            <a:off x="-379758" y="1129000"/>
            <a:ext cx="6858001" cy="459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4788CB1-EC96-D442-8654-1935D035FAF9}"/>
              </a:ext>
            </a:extLst>
          </p:cNvPr>
          <p:cNvSpPr/>
          <p:nvPr/>
        </p:nvSpPr>
        <p:spPr>
          <a:xfrm>
            <a:off x="5691030" y="2324644"/>
            <a:ext cx="5998050" cy="381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он простой</a:t>
            </a:r>
            <a:r>
              <a:rPr lang="en-US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;</a:t>
            </a:r>
            <a:endParaRPr lang="ru-RU" sz="2200" dirty="0">
              <a:solidFill>
                <a:srgbClr val="444444"/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он функциональный, в коробке идет большое количество киллер </a:t>
            </a:r>
            <a:r>
              <a:rPr lang="ru-RU" sz="2200" dirty="0" err="1">
                <a:solidFill>
                  <a:srgbClr val="444444"/>
                </a:solidFill>
                <a:latin typeface="Century Gothic" panose="020B0502020202020204" pitchFamily="34" charset="0"/>
              </a:rPr>
              <a:t>фич</a:t>
            </a:r>
            <a:r>
              <a:rPr lang="en-US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;</a:t>
            </a:r>
            <a:endParaRPr lang="ru-RU" sz="2200" dirty="0">
              <a:solidFill>
                <a:srgbClr val="444444"/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он логичный</a:t>
            </a:r>
            <a:r>
              <a:rPr lang="en-US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;</a:t>
            </a:r>
            <a:endParaRPr lang="ru-RU" sz="2200" dirty="0">
              <a:solidFill>
                <a:srgbClr val="444444"/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он расширяемый</a:t>
            </a:r>
            <a:r>
              <a:rPr lang="en-US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;</a:t>
            </a:r>
            <a:endParaRPr lang="ru-RU" sz="2200" dirty="0">
              <a:solidFill>
                <a:srgbClr val="444444"/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он умный, можно запускать тесты на </a:t>
            </a:r>
            <a:r>
              <a:rPr lang="en-US" sz="2200" dirty="0" err="1">
                <a:solidFill>
                  <a:srgbClr val="444444"/>
                </a:solidFill>
                <a:latin typeface="Century Gothic" panose="020B0502020202020204" pitchFamily="34" charset="0"/>
              </a:rPr>
              <a:t>unittest</a:t>
            </a:r>
            <a:r>
              <a:rPr lang="en-US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, </a:t>
            </a:r>
            <a:r>
              <a:rPr lang="en-US" sz="2200" dirty="0" err="1">
                <a:solidFill>
                  <a:srgbClr val="444444"/>
                </a:solidFill>
                <a:latin typeface="Century Gothic" panose="020B0502020202020204" pitchFamily="34" charset="0"/>
              </a:rPr>
              <a:t>doctest</a:t>
            </a:r>
            <a:r>
              <a:rPr lang="en-US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код тестов меньше и проще</a:t>
            </a:r>
            <a:r>
              <a:rPr lang="en-US" sz="2200" dirty="0">
                <a:solidFill>
                  <a:srgbClr val="444444"/>
                </a:solidFill>
                <a:latin typeface="Century Gothic" panose="020B0502020202020204" pitchFamily="34" charset="0"/>
              </a:rPr>
              <a:t>.</a:t>
            </a:r>
            <a:endParaRPr lang="ru-RU" sz="2200" b="0" i="0" u="none" strike="noStrike" dirty="0">
              <a:solidFill>
                <a:srgbClr val="444444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15" name="Picture 2" descr="D:\Наташа\корел\сувалкина\презентация НЕЙРОНКИ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3" y="0"/>
            <a:ext cx="458443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Наташа\корел\сувалкина\презентация НЕЙРОНКИ\занятия от саши\pytes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2" y="103632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53;p18"/>
          <p:cNvSpPr txBox="1"/>
          <p:nvPr/>
        </p:nvSpPr>
        <p:spPr>
          <a:xfrm>
            <a:off x="5614830" y="1387892"/>
            <a:ext cx="6074250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ru-RU" sz="4000" b="1" dirty="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Преимущества </a:t>
            </a:r>
            <a:r>
              <a:rPr lang="en-US" sz="4000" b="1" dirty="0" err="1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pytest</a:t>
            </a:r>
            <a:endParaRPr lang="en-US" sz="4000" b="1" dirty="0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8711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517;p47"/>
          <p:cNvGrpSpPr/>
          <p:nvPr/>
        </p:nvGrpSpPr>
        <p:grpSpPr>
          <a:xfrm>
            <a:off x="7056763" y="4754496"/>
            <a:ext cx="4638931" cy="987800"/>
            <a:chOff x="-740229" y="6014002"/>
            <a:chExt cx="5156445" cy="1097998"/>
          </a:xfrm>
        </p:grpSpPr>
        <p:pic>
          <p:nvPicPr>
            <p:cNvPr id="35" name="Google Shape;518;p47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283" t="2864" b="67063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519;p47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t="2864" r="58497" b="67063"/>
            <a:stretch/>
          </p:blipFill>
          <p:spPr>
            <a:xfrm>
              <a:off x="2900791" y="6014002"/>
              <a:ext cx="151542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520;p47"/>
          <p:cNvGrpSpPr/>
          <p:nvPr/>
        </p:nvGrpSpPr>
        <p:grpSpPr>
          <a:xfrm>
            <a:off x="496306" y="4754496"/>
            <a:ext cx="6560457" cy="987800"/>
            <a:chOff x="-740229" y="6014002"/>
            <a:chExt cx="7292335" cy="1097998"/>
          </a:xfrm>
        </p:grpSpPr>
        <p:pic>
          <p:nvPicPr>
            <p:cNvPr id="38" name="Google Shape;521;p47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283" t="2864" b="67063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522;p47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t="2864" b="67063"/>
            <a:stretch/>
          </p:blipFill>
          <p:spPr>
            <a:xfrm>
              <a:off x="2900791" y="6014002"/>
              <a:ext cx="365131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523;p47"/>
          <p:cNvSpPr/>
          <p:nvPr/>
        </p:nvSpPr>
        <p:spPr>
          <a:xfrm>
            <a:off x="1" y="0"/>
            <a:ext cx="12191999" cy="4861560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524;p47"/>
          <p:cNvSpPr txBox="1"/>
          <p:nvPr/>
        </p:nvSpPr>
        <p:spPr>
          <a:xfrm>
            <a:off x="496306" y="5981252"/>
            <a:ext cx="11199388" cy="64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ru-RU" sz="4800" b="1" dirty="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ТЕСТИРОВАНИЕ</a:t>
            </a:r>
          </a:p>
        </p:txBody>
      </p:sp>
      <p:sp>
        <p:nvSpPr>
          <p:cNvPr id="42" name="Google Shape;523;p47"/>
          <p:cNvSpPr/>
          <p:nvPr/>
        </p:nvSpPr>
        <p:spPr>
          <a:xfrm>
            <a:off x="496306" y="417460"/>
            <a:ext cx="11199387" cy="4937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Рисунок 49" descr="Изображение выглядит как рисунок, знак&#10;&#10;Автоматически созданное описание">
            <a:extLst>
              <a:ext uri="{FF2B5EF4-FFF2-40B4-BE49-F238E27FC236}">
                <a16:creationId xmlns:a16="http://schemas.microsoft.com/office/drawing/2014/main" id="{B548BA2C-17EB-E743-891F-8B9B9DFBA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3" b="9689"/>
          <a:stretch/>
        </p:blipFill>
        <p:spPr>
          <a:xfrm>
            <a:off x="1064839" y="417460"/>
            <a:ext cx="10062322" cy="4937559"/>
          </a:xfrm>
          <a:prstGeom prst="rect">
            <a:avLst/>
          </a:prstGeom>
        </p:spPr>
      </p:pic>
      <p:pic>
        <p:nvPicPr>
          <p:cNvPr id="48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5" y="417460"/>
            <a:ext cx="11199388" cy="493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71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2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7" t="67267" b="2262"/>
          <a:stretch/>
        </p:blipFill>
        <p:spPr bwMode="auto">
          <a:xfrm>
            <a:off x="9979572" y="5857127"/>
            <a:ext cx="2212428" cy="100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56964" b="2263"/>
          <a:stretch/>
        </p:blipFill>
        <p:spPr bwMode="auto">
          <a:xfrm>
            <a:off x="6" y="4944122"/>
            <a:ext cx="299550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Прямоугольник 30"/>
          <p:cNvSpPr/>
          <p:nvPr/>
        </p:nvSpPr>
        <p:spPr>
          <a:xfrm>
            <a:off x="3201627" y="5904827"/>
            <a:ext cx="578876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ТЕСТИРОВАНИЕ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0" y="364378"/>
            <a:ext cx="12192000" cy="537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00B6BCF-4E03-D943-A263-55218EEC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22" b="1958"/>
          <a:stretch/>
        </p:blipFill>
        <p:spPr>
          <a:xfrm>
            <a:off x="2329815" y="690285"/>
            <a:ext cx="7532370" cy="4923472"/>
          </a:xfrm>
          <a:prstGeom prst="rect">
            <a:avLst/>
          </a:prstGeom>
        </p:spPr>
      </p:pic>
      <p:pic>
        <p:nvPicPr>
          <p:cNvPr id="36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364378"/>
            <a:ext cx="12191994" cy="537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0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147761"/>
            <a:ext cx="12192000" cy="710239"/>
            <a:chOff x="0" y="0"/>
            <a:chExt cx="12192000" cy="710239"/>
          </a:xfrm>
        </p:grpSpPr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7" t="67267" b="2262"/>
          <a:stretch/>
        </p:blipFill>
        <p:spPr bwMode="auto">
          <a:xfrm>
            <a:off x="9979572" y="432481"/>
            <a:ext cx="2212428" cy="100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56964" b="2263"/>
          <a:stretch/>
        </p:blipFill>
        <p:spPr bwMode="auto">
          <a:xfrm>
            <a:off x="0" y="0"/>
            <a:ext cx="299550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0" y="1024359"/>
            <a:ext cx="12192000" cy="5416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4786F6-248D-FA44-944F-D23B4B2E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871" y="1054839"/>
            <a:ext cx="8362257" cy="5341337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3201624" y="221509"/>
            <a:ext cx="578876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ТЕСТИРОВАНИЕ</a:t>
            </a:r>
          </a:p>
        </p:txBody>
      </p:sp>
      <p:pic>
        <p:nvPicPr>
          <p:cNvPr id="24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1051559"/>
            <a:ext cx="12192000" cy="537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090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147761"/>
            <a:ext cx="12192000" cy="710239"/>
            <a:chOff x="0" y="0"/>
            <a:chExt cx="12192000" cy="710239"/>
          </a:xfrm>
        </p:grpSpPr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7" t="67267" b="2262"/>
          <a:stretch/>
        </p:blipFill>
        <p:spPr bwMode="auto">
          <a:xfrm>
            <a:off x="9979572" y="432481"/>
            <a:ext cx="2212428" cy="100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56964" b="2263"/>
          <a:stretch/>
        </p:blipFill>
        <p:spPr bwMode="auto">
          <a:xfrm>
            <a:off x="0" y="0"/>
            <a:ext cx="299550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0" y="1051559"/>
            <a:ext cx="12192000" cy="5389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201624" y="221509"/>
            <a:ext cx="578876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ТЕСТИРОВАНИЕ</a:t>
            </a:r>
          </a:p>
        </p:txBody>
      </p:sp>
      <p:pic>
        <p:nvPicPr>
          <p:cNvPr id="23" name="Рисунок 2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65937EAC-52A7-8743-B8D0-94F640A0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815" y="1369750"/>
            <a:ext cx="9857056" cy="4901887"/>
          </a:xfrm>
          <a:prstGeom prst="rect">
            <a:avLst/>
          </a:prstGeom>
        </p:spPr>
      </p:pic>
      <p:pic>
        <p:nvPicPr>
          <p:cNvPr id="22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1051559"/>
            <a:ext cx="12192000" cy="537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158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>
            <a:off x="2134015" y="5768250"/>
            <a:ext cx="792396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b="1" dirty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Исключения в </a:t>
            </a:r>
            <a:r>
              <a:rPr lang="en-US" sz="4800" b="1" dirty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python</a:t>
            </a:r>
          </a:p>
        </p:txBody>
      </p:sp>
      <p:grpSp>
        <p:nvGrpSpPr>
          <p:cNvPr id="22" name="Группа 21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2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56964" r="11828" b="2263"/>
          <a:stretch/>
        </p:blipFill>
        <p:spPr bwMode="auto">
          <a:xfrm>
            <a:off x="10124003" y="5518730"/>
            <a:ext cx="2067998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5" t="56964" r="-1" b="2263"/>
          <a:stretch/>
        </p:blipFill>
        <p:spPr bwMode="auto">
          <a:xfrm flipH="1">
            <a:off x="-1" y="4849095"/>
            <a:ext cx="2134015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28"/>
          <p:cNvSpPr/>
          <p:nvPr/>
        </p:nvSpPr>
        <p:spPr>
          <a:xfrm>
            <a:off x="0" y="487679"/>
            <a:ext cx="12192000" cy="50310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Picture 2" descr="D:\Наташа\корел\сувалкина\фото подборка\GettyImages-84621699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8" b="13235"/>
          <a:stretch/>
        </p:blipFill>
        <p:spPr bwMode="auto">
          <a:xfrm>
            <a:off x="1141943" y="487678"/>
            <a:ext cx="9786420" cy="503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:\Наташа\корел\сувалкина\презентация НЕЙРОНКИ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3" y="487680"/>
            <a:ext cx="9786420" cy="503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Группа 30"/>
          <p:cNvGrpSpPr/>
          <p:nvPr/>
        </p:nvGrpSpPr>
        <p:grpSpPr>
          <a:xfrm>
            <a:off x="2103019" y="1715381"/>
            <a:ext cx="7864268" cy="2751736"/>
            <a:chOff x="2087453" y="1458770"/>
            <a:chExt cx="7864268" cy="2751736"/>
          </a:xfrm>
        </p:grpSpPr>
        <p:pic>
          <p:nvPicPr>
            <p:cNvPr id="32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2087453" y="1458770"/>
              <a:ext cx="2422155" cy="2751736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19553"/>
            <a:stretch/>
          </p:blipFill>
          <p:spPr bwMode="auto">
            <a:xfrm>
              <a:off x="4509609" y="1458770"/>
              <a:ext cx="5442112" cy="275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007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5968315" y="4642677"/>
            <a:ext cx="5914767" cy="2215323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 descr="Изображение выглядит как рисунок, часы&#10;&#10;Автоматически созданное описание">
            <a:extLst>
              <a:ext uri="{FF2B5EF4-FFF2-40B4-BE49-F238E27FC236}">
                <a16:creationId xmlns:a16="http://schemas.microsoft.com/office/drawing/2014/main" id="{19AC1CEF-4B8B-0840-BCD9-365C529C4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2503" r="20935"/>
          <a:stretch/>
        </p:blipFill>
        <p:spPr>
          <a:xfrm>
            <a:off x="5435813" y="348564"/>
            <a:ext cx="6156961" cy="6104466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0" y="-1"/>
            <a:ext cx="390719" cy="2179322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Google Shape;252;p33"/>
          <p:cNvSpPr txBox="1"/>
          <p:nvPr/>
        </p:nvSpPr>
        <p:spPr>
          <a:xfrm>
            <a:off x="612056" y="2712720"/>
            <a:ext cx="4823757" cy="383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Clr>
                <a:srgbClr val="0C60C6"/>
              </a:buClr>
              <a:buSzPct val="100000"/>
            </a:pPr>
            <a:r>
              <a:rPr lang="ru-RU" sz="2600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Исключения</a:t>
            </a:r>
            <a:r>
              <a:rPr lang="ru-RU" sz="26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(</a:t>
            </a:r>
            <a:r>
              <a:rPr lang="ru-RU" sz="2600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exceptions</a:t>
            </a:r>
            <a:r>
              <a:rPr lang="ru-RU" sz="26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) -  тип данных в </a:t>
            </a:r>
            <a:r>
              <a:rPr lang="ru-RU" sz="2600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python</a:t>
            </a:r>
            <a:r>
              <a:rPr lang="ru-RU" sz="26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. Исключения необходимы для того, чтобы сообщать программисту об ошибках.</a:t>
            </a:r>
          </a:p>
        </p:txBody>
      </p:sp>
      <p:sp>
        <p:nvSpPr>
          <p:cNvPr id="23" name="Google Shape;252;p33"/>
          <p:cNvSpPr txBox="1"/>
          <p:nvPr/>
        </p:nvSpPr>
        <p:spPr>
          <a:xfrm>
            <a:off x="612057" y="428514"/>
            <a:ext cx="4952093" cy="1968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10000"/>
              </a:lnSpc>
              <a:buClr>
                <a:schemeClr val="lt1"/>
              </a:buClr>
              <a:buSzPts val="5000"/>
            </a:pPr>
            <a:r>
              <a:rPr lang="ru-RU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Исключения</a:t>
            </a:r>
            <a:br>
              <a:rPr lang="ru-RU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</a:br>
            <a:r>
              <a:rPr lang="ru-RU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 </a:t>
            </a:r>
            <a:r>
              <a:rPr lang="en-US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python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10750380" y="0"/>
            <a:ext cx="1132703" cy="1559601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2" descr="D:\Наташа\корел\сувалкина\презентация НЕЙРОНКИ\ДОД\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013" y="551764"/>
            <a:ext cx="804863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96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21" y="0"/>
            <a:ext cx="50141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Наташа\корел\сувалкина\фото подборка\от дмитрия\AHPehV59Zc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29" t="8462" r="13231"/>
          <a:stretch/>
        </p:blipFill>
        <p:spPr bwMode="auto">
          <a:xfrm>
            <a:off x="6495394" y="0"/>
            <a:ext cx="5412827" cy="629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52;p33"/>
          <p:cNvSpPr txBox="1"/>
          <p:nvPr/>
        </p:nvSpPr>
        <p:spPr>
          <a:xfrm>
            <a:off x="725552" y="381000"/>
            <a:ext cx="4815768" cy="137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Обработка исключений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53680" y="1948174"/>
            <a:ext cx="1340089" cy="36000"/>
          </a:xfrm>
          <a:prstGeom prst="rect">
            <a:avLst/>
          </a:prstGeom>
          <a:solidFill>
            <a:srgbClr val="A0A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94" y="5312979"/>
            <a:ext cx="5696606" cy="9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A6C7078-7DA2-5E48-AB21-096BB95026C0}"/>
              </a:ext>
            </a:extLst>
          </p:cNvPr>
          <p:cNvSpPr/>
          <p:nvPr/>
        </p:nvSpPr>
        <p:spPr>
          <a:xfrm>
            <a:off x="853680" y="2046359"/>
            <a:ext cx="4516582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try</a:t>
            </a:r>
            <a:r>
              <a:rPr lang="en-US" sz="2400" dirty="0">
                <a:latin typeface="Century Gothic" panose="020B0502020202020204" pitchFamily="34" charset="0"/>
              </a:rPr>
              <a:t>: </a:t>
            </a: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C65D09"/>
                </a:solidFill>
                <a:latin typeface="Century Gothic" panose="020B0502020202020204" pitchFamily="34" charset="0"/>
              </a:rPr>
              <a:t>    </a:t>
            </a:r>
            <a:r>
              <a:rPr lang="en-US" sz="2400" dirty="0">
                <a:latin typeface="Century Gothic" panose="020B0502020202020204" pitchFamily="34" charset="0"/>
              </a:rPr>
              <a:t>k </a:t>
            </a:r>
            <a:r>
              <a:rPr lang="en-US" sz="2400" dirty="0">
                <a:solidFill>
                  <a:srgbClr val="666666"/>
                </a:solidFill>
                <a:latin typeface="Century Gothic" panose="020B0502020202020204" pitchFamily="34" charset="0"/>
              </a:rPr>
              <a:t>=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solidFill>
                  <a:srgbClr val="208050"/>
                </a:solidFill>
                <a:latin typeface="Century Gothic" panose="020B0502020202020204" pitchFamily="34" charset="0"/>
              </a:rPr>
              <a:t>1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solidFill>
                  <a:srgbClr val="666666"/>
                </a:solidFill>
                <a:latin typeface="Century Gothic" panose="020B0502020202020204" pitchFamily="34" charset="0"/>
              </a:rPr>
              <a:t>/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solidFill>
                  <a:srgbClr val="208050"/>
                </a:solidFill>
                <a:latin typeface="Century Gothic" panose="020B0502020202020204" pitchFamily="34" charset="0"/>
              </a:rPr>
              <a:t>0</a:t>
            </a:r>
            <a:r>
              <a:rPr lang="en-US" sz="2400" b="1" dirty="0">
                <a:solidFill>
                  <a:srgbClr val="C65D09"/>
                </a:solidFill>
                <a:latin typeface="Century Gothic" panose="020B0502020202020204" pitchFamily="34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except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rgbClr val="007020"/>
                </a:solidFill>
                <a:latin typeface="Century Gothic" panose="020B0502020202020204" pitchFamily="34" charset="0"/>
              </a:rPr>
              <a:t>ArithmeticError</a:t>
            </a:r>
            <a:r>
              <a:rPr lang="en-US" sz="2400" dirty="0">
                <a:latin typeface="Century Gothic" panose="020B0502020202020204" pitchFamily="34" charset="0"/>
              </a:rPr>
              <a:t>: </a:t>
            </a: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C65D09"/>
                </a:solidFill>
                <a:latin typeface="Century Gothic" panose="020B0502020202020204" pitchFamily="34" charset="0"/>
              </a:rPr>
              <a:t>    </a:t>
            </a:r>
            <a:r>
              <a:rPr lang="en-US" sz="2400" dirty="0">
                <a:latin typeface="Century Gothic" panose="020B0502020202020204" pitchFamily="34" charset="0"/>
              </a:rPr>
              <a:t>k </a:t>
            </a:r>
            <a:r>
              <a:rPr lang="en-US" sz="2400" dirty="0">
                <a:solidFill>
                  <a:srgbClr val="666666"/>
                </a:solidFill>
                <a:latin typeface="Century Gothic" panose="020B0502020202020204" pitchFamily="34" charset="0"/>
              </a:rPr>
              <a:t>=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solidFill>
                  <a:srgbClr val="208050"/>
                </a:solidFill>
                <a:latin typeface="Century Gothic" panose="020B0502020202020204" pitchFamily="34" charset="0"/>
              </a:rPr>
              <a:t>0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    print</a:t>
            </a:r>
            <a:r>
              <a:rPr lang="en-US" sz="2400" dirty="0">
                <a:latin typeface="Century Gothic" panose="020B0502020202020204" pitchFamily="34" charset="0"/>
              </a:rPr>
              <a:t>(k)</a:t>
            </a: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else:</a:t>
            </a: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    print(‘</a:t>
            </a:r>
            <a:r>
              <a:rPr lang="en-US" sz="2400" dirty="0">
                <a:solidFill>
                  <a:srgbClr val="007020"/>
                </a:solidFill>
                <a:latin typeface="Century Gothic" panose="020B0502020202020204" pitchFamily="34" charset="0"/>
              </a:rPr>
              <a:t>All right!</a:t>
            </a: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’)</a:t>
            </a: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finally:</a:t>
            </a: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    print(‘</a:t>
            </a:r>
            <a:r>
              <a:rPr lang="en-US" sz="2400" dirty="0">
                <a:solidFill>
                  <a:srgbClr val="007020"/>
                </a:solidFill>
                <a:latin typeface="Century Gothic" panose="020B0502020202020204" pitchFamily="34" charset="0"/>
              </a:rPr>
              <a:t>Division complete!</a:t>
            </a:r>
            <a:r>
              <a:rPr lang="en-US" sz="2400" b="1" dirty="0">
                <a:solidFill>
                  <a:srgbClr val="007020"/>
                </a:solidFill>
                <a:latin typeface="Century Gothic" panose="020B0502020202020204" pitchFamily="34" charset="0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319252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Наташа\корел\сувалкина\фото подборка\RPA-banner-im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41"/>
          <a:stretch/>
        </p:blipFill>
        <p:spPr bwMode="auto">
          <a:xfrm>
            <a:off x="2359605" y="3566161"/>
            <a:ext cx="9832396" cy="32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6;p22"/>
          <p:cNvSpPr/>
          <p:nvPr/>
        </p:nvSpPr>
        <p:spPr>
          <a:xfrm>
            <a:off x="-21644" y="3566160"/>
            <a:ext cx="2381249" cy="3291652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97;p22"/>
          <p:cNvSpPr txBox="1"/>
          <p:nvPr/>
        </p:nvSpPr>
        <p:spPr>
          <a:xfrm>
            <a:off x="1012420" y="810885"/>
            <a:ext cx="10167160" cy="102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/>
            <a:r>
              <a:rPr lang="ru-RU" sz="4800" b="1" dirty="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Полуавтоматические методы тестирования</a:t>
            </a:r>
          </a:p>
        </p:txBody>
      </p:sp>
      <p:sp>
        <p:nvSpPr>
          <p:cNvPr id="25" name="Google Shape;199;p22"/>
          <p:cNvSpPr/>
          <p:nvPr/>
        </p:nvSpPr>
        <p:spPr>
          <a:xfrm>
            <a:off x="5412000" y="2030135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Picture 2" descr="D:\Наташа\корел\сувалкина\презентация НЕЙРОНКИ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04" y="3566162"/>
            <a:ext cx="9832396" cy="32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Группа 27"/>
          <p:cNvGrpSpPr/>
          <p:nvPr/>
        </p:nvGrpSpPr>
        <p:grpSpPr>
          <a:xfrm>
            <a:off x="3315312" y="3927466"/>
            <a:ext cx="7864268" cy="2751736"/>
            <a:chOff x="2087453" y="1458770"/>
            <a:chExt cx="7864268" cy="2751736"/>
          </a:xfrm>
        </p:grpSpPr>
        <p:pic>
          <p:nvPicPr>
            <p:cNvPr id="29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2087453" y="1458770"/>
              <a:ext cx="2422155" cy="2751736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19553"/>
            <a:stretch/>
          </p:blipFill>
          <p:spPr bwMode="auto">
            <a:xfrm>
              <a:off x="4509609" y="1458770"/>
              <a:ext cx="5442112" cy="275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932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3587</TotalTime>
  <Words>178</Words>
  <Application>Microsoft Macintosh PowerPoint</Application>
  <PresentationFormat>Широкоэкранный</PresentationFormat>
  <Paragraphs>36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Ермолов</dc:creator>
  <cp:lastModifiedBy>Дмитрий Ермолов</cp:lastModifiedBy>
  <cp:revision>37</cp:revision>
  <dcterms:created xsi:type="dcterms:W3CDTF">2019-10-05T08:26:02Z</dcterms:created>
  <dcterms:modified xsi:type="dcterms:W3CDTF">2019-11-12T08:40:32Z</dcterms:modified>
</cp:coreProperties>
</file>